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6"/>
  </p:notesMasterIdLst>
  <p:sldIdLst>
    <p:sldId id="256" r:id="rId2"/>
    <p:sldId id="295" r:id="rId3"/>
    <p:sldId id="428" r:id="rId4"/>
    <p:sldId id="436" r:id="rId5"/>
    <p:sldId id="437" r:id="rId6"/>
    <p:sldId id="432" r:id="rId7"/>
    <p:sldId id="447" r:id="rId8"/>
    <p:sldId id="438" r:id="rId9"/>
    <p:sldId id="448" r:id="rId10"/>
    <p:sldId id="440" r:id="rId11"/>
    <p:sldId id="443" r:id="rId12"/>
    <p:sldId id="434" r:id="rId13"/>
    <p:sldId id="345" r:id="rId14"/>
    <p:sldId id="439" r:id="rId15"/>
    <p:sldId id="430" r:id="rId16"/>
    <p:sldId id="449" r:id="rId17"/>
    <p:sldId id="450" r:id="rId18"/>
    <p:sldId id="431" r:id="rId19"/>
    <p:sldId id="441" r:id="rId20"/>
    <p:sldId id="442" r:id="rId21"/>
    <p:sldId id="453" r:id="rId22"/>
    <p:sldId id="452" r:id="rId23"/>
    <p:sldId id="454" r:id="rId24"/>
    <p:sldId id="464" r:id="rId25"/>
    <p:sldId id="462" r:id="rId26"/>
    <p:sldId id="456" r:id="rId27"/>
    <p:sldId id="457" r:id="rId28"/>
    <p:sldId id="458" r:id="rId29"/>
    <p:sldId id="459" r:id="rId30"/>
    <p:sldId id="460" r:id="rId31"/>
    <p:sldId id="461" r:id="rId32"/>
    <p:sldId id="466" r:id="rId33"/>
    <p:sldId id="465" r:id="rId34"/>
    <p:sldId id="467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74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1" autoAdjust="0"/>
    <p:restoredTop sz="94291" autoAdjust="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634C6-BC81-42A1-B6AE-583EB743BA46}" type="datetimeFigureOut">
              <a:rPr lang="tr-TR" smtClean="0"/>
              <a:t>16.11.2018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C80EE-C2B2-48F9-8977-37D275CC68F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139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68315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6405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8122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85514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81621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9803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7691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0313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4453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41572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102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69398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96335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8543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148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3010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8750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047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5117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28692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C80EE-C2B2-48F9-8977-37D275CC68F9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069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0453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16.11.2018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7959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262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091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107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4778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740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468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202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7319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1639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16.11.2018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28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16.11.2018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718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16.11.2018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430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16.11.2018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72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16.11.2018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5649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9D10F-2A32-481A-9080-266BA4874184}" type="datetimeFigureOut">
              <a:rPr lang="tr-TR" smtClean="0"/>
              <a:t>16.11.2018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629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5A9D10F-2A32-481A-9080-266BA4874184}" type="datetimeFigureOut">
              <a:rPr lang="tr-TR" smtClean="0"/>
              <a:t>16.11.2018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1DED3D3-D2D5-42F7-8D68-1C01004E2A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948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2B1F5C-E399-40AF-82B8-10A5D81027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Gıda Mühendisliğinde Bilgisayar Uygulamaları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913655-3E69-4EB8-9138-45F4F1365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77" y="308505"/>
            <a:ext cx="2143125" cy="21431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Alt Başlık 2">
            <a:extLst>
              <a:ext uri="{FF2B5EF4-FFF2-40B4-BE49-F238E27FC236}">
                <a16:creationId xmlns:a16="http://schemas.microsoft.com/office/drawing/2014/main" id="{9E117230-94F6-49DB-9FB1-4584D6843C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6"/>
            <a:ext cx="6987645" cy="2428597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40000"/>
              </a:lnSpc>
            </a:pPr>
            <a:r>
              <a:rPr lang="tr-TR" sz="2400" dirty="0">
                <a:solidFill>
                  <a:srgbClr val="7030A0"/>
                </a:solidFill>
              </a:rPr>
              <a:t>Mühendislik Mimarlık Fakültesi </a:t>
            </a:r>
          </a:p>
          <a:p>
            <a:pPr algn="l">
              <a:lnSpc>
                <a:spcPct val="140000"/>
              </a:lnSpc>
            </a:pPr>
            <a:r>
              <a:rPr lang="tr-TR" sz="2400" dirty="0"/>
              <a:t>Gıda Mühendisliği Bölümü</a:t>
            </a:r>
          </a:p>
          <a:p>
            <a:pPr algn="l">
              <a:lnSpc>
                <a:spcPct val="140000"/>
              </a:lnSpc>
            </a:pPr>
            <a:r>
              <a:rPr lang="tr-TR" sz="2400" dirty="0">
                <a:solidFill>
                  <a:srgbClr val="002060"/>
                </a:solidFill>
              </a:rPr>
              <a:t>Prof. Dr. Farhan ALFİN</a:t>
            </a:r>
          </a:p>
          <a:p>
            <a:pPr algn="ctr">
              <a:lnSpc>
                <a:spcPct val="140000"/>
              </a:lnSpc>
            </a:pPr>
            <a:r>
              <a:rPr lang="tr-TR" sz="2400" dirty="0">
                <a:solidFill>
                  <a:srgbClr val="002060"/>
                </a:solidFill>
              </a:rPr>
              <a:t>2018-2019</a:t>
            </a:r>
          </a:p>
        </p:txBody>
      </p:sp>
    </p:spTree>
    <p:extLst>
      <p:ext uri="{BB962C8B-B14F-4D97-AF65-F5344CB8AC3E}">
        <p14:creationId xmlns:p14="http://schemas.microsoft.com/office/powerpoint/2010/main" val="2290757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EĞİLİM işlevi (TREND)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Bir doğrusal eğilim boyunca değerleri verir.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EĞİLİM (</a:t>
            </a:r>
            <a:r>
              <a:rPr lang="tr-TR" sz="2800" dirty="0" err="1">
                <a:solidFill>
                  <a:srgbClr val="00B050"/>
                </a:solidFill>
              </a:rPr>
              <a:t>bilinen_y'ler</a:t>
            </a:r>
            <a:r>
              <a:rPr lang="tr-TR" sz="2800" dirty="0">
                <a:solidFill>
                  <a:srgbClr val="00B050"/>
                </a:solidFill>
              </a:rPr>
              <a:t>; </a:t>
            </a:r>
            <a:r>
              <a:rPr lang="tr-TR" sz="2800" dirty="0">
                <a:solidFill>
                  <a:srgbClr val="0070C0"/>
                </a:solidFill>
              </a:rPr>
              <a:t>[</a:t>
            </a:r>
            <a:r>
              <a:rPr lang="tr-TR" sz="2800" dirty="0" err="1">
                <a:solidFill>
                  <a:srgbClr val="0070C0"/>
                </a:solidFill>
              </a:rPr>
              <a:t>bilinen_x'ler</a:t>
            </a:r>
            <a:r>
              <a:rPr lang="tr-TR" sz="2800" dirty="0">
                <a:solidFill>
                  <a:srgbClr val="0070C0"/>
                </a:solidFill>
              </a:rPr>
              <a:t>]; </a:t>
            </a:r>
            <a:r>
              <a:rPr lang="tr-TR" sz="2800" dirty="0">
                <a:solidFill>
                  <a:srgbClr val="7030A0"/>
                </a:solidFill>
              </a:rPr>
              <a:t>[</a:t>
            </a:r>
            <a:r>
              <a:rPr lang="tr-TR" sz="2800" dirty="0" err="1">
                <a:solidFill>
                  <a:srgbClr val="7030A0"/>
                </a:solidFill>
              </a:rPr>
              <a:t>yeni_x'ler</a:t>
            </a:r>
            <a:r>
              <a:rPr lang="tr-TR" sz="2800" dirty="0">
                <a:solidFill>
                  <a:srgbClr val="7030A0"/>
                </a:solidFill>
              </a:rPr>
              <a:t>]; </a:t>
            </a:r>
            <a:r>
              <a:rPr lang="tr-TR" sz="2800" dirty="0"/>
              <a:t>[</a:t>
            </a:r>
            <a:r>
              <a:rPr lang="tr-TR" sz="2800" dirty="0">
                <a:solidFill>
                  <a:srgbClr val="C00000"/>
                </a:solidFill>
              </a:rPr>
              <a:t>sabit</a:t>
            </a:r>
            <a:r>
              <a:rPr lang="tr-TR" sz="2800" dirty="0"/>
              <a:t>])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00B050"/>
                </a:solidFill>
              </a:rPr>
              <a:t>Bilinen_y'ler</a:t>
            </a:r>
            <a:r>
              <a:rPr lang="tr-TR" sz="2800" dirty="0">
                <a:solidFill>
                  <a:srgbClr val="00B050"/>
                </a:solidFill>
              </a:rPr>
              <a:t>    </a:t>
            </a:r>
            <a:r>
              <a:rPr lang="tr-TR" sz="2800" dirty="0">
                <a:solidFill>
                  <a:srgbClr val="FF0000"/>
                </a:solidFill>
              </a:rPr>
              <a:t>Gerekli</a:t>
            </a:r>
            <a:r>
              <a:rPr lang="tr-TR" sz="2800" dirty="0">
                <a:solidFill>
                  <a:srgbClr val="00B050"/>
                </a:solidFill>
              </a:rPr>
              <a:t>. Y = mx + b ilişkisinde önceden bildiğiniz y değerleri kümesi.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0070C0"/>
                </a:solidFill>
              </a:rPr>
              <a:t>Bilinen_x'ler</a:t>
            </a:r>
            <a:r>
              <a:rPr lang="tr-TR" sz="2800" dirty="0">
                <a:solidFill>
                  <a:srgbClr val="0070C0"/>
                </a:solidFill>
              </a:rPr>
              <a:t>    </a:t>
            </a:r>
            <a:r>
              <a:rPr lang="tr-TR" sz="2800" dirty="0">
                <a:solidFill>
                  <a:srgbClr val="FF0000"/>
                </a:solidFill>
              </a:rPr>
              <a:t>Gerekli</a:t>
            </a:r>
            <a:r>
              <a:rPr lang="tr-TR" sz="2800" dirty="0">
                <a:solidFill>
                  <a:srgbClr val="0070C0"/>
                </a:solidFill>
              </a:rPr>
              <a:t>. Y = mx + b ilişkisinde önceden bildiğiniz isteğe bağlı bir x değerleri kümesidir.</a:t>
            </a:r>
          </a:p>
        </p:txBody>
      </p:sp>
    </p:spTree>
    <p:extLst>
      <p:ext uri="{BB962C8B-B14F-4D97-AF65-F5344CB8AC3E}">
        <p14:creationId xmlns:p14="http://schemas.microsoft.com/office/powerpoint/2010/main" val="2907338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7030A0"/>
                </a:solidFill>
              </a:rPr>
              <a:t>Yeni_x'ler</a:t>
            </a:r>
            <a:r>
              <a:rPr lang="tr-TR" sz="2800" dirty="0">
                <a:solidFill>
                  <a:srgbClr val="7030A0"/>
                </a:solidFill>
              </a:rPr>
              <a:t>    </a:t>
            </a:r>
            <a:r>
              <a:rPr lang="tr-TR" sz="2800" dirty="0">
                <a:solidFill>
                  <a:srgbClr val="FF0000"/>
                </a:solidFill>
              </a:rPr>
              <a:t>Gerekli</a:t>
            </a:r>
            <a:r>
              <a:rPr lang="tr-TR" sz="2800" dirty="0">
                <a:solidFill>
                  <a:srgbClr val="7030A0"/>
                </a:solidFill>
              </a:rPr>
              <a:t>. EĞİLİM işlevinin karşılık gelen y değerlerini vermesini istediğiniz yeni x değerleridir.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C00000"/>
                </a:solidFill>
              </a:rPr>
              <a:t>Sabit</a:t>
            </a:r>
            <a:r>
              <a:rPr lang="tr-TR" sz="2800" dirty="0">
                <a:solidFill>
                  <a:srgbClr val="C00000"/>
                </a:solidFill>
              </a:rPr>
              <a:t>   </a:t>
            </a:r>
            <a:r>
              <a:rPr lang="tr-TR" sz="2800" dirty="0">
                <a:solidFill>
                  <a:srgbClr val="00B050"/>
                </a:solidFill>
              </a:rPr>
              <a:t> İsteğe bağlı</a:t>
            </a:r>
            <a:r>
              <a:rPr lang="tr-TR" sz="2800" dirty="0">
                <a:solidFill>
                  <a:srgbClr val="C00000"/>
                </a:solidFill>
              </a:rPr>
              <a:t>. B sabitinin 0 olup olmayacağını belirten mantıksal bir değerdir.</a:t>
            </a:r>
          </a:p>
        </p:txBody>
      </p:sp>
    </p:spTree>
    <p:extLst>
      <p:ext uri="{BB962C8B-B14F-4D97-AF65-F5344CB8AC3E}">
        <p14:creationId xmlns:p14="http://schemas.microsoft.com/office/powerpoint/2010/main" val="3558857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G31 hücrede aşağıdaki formülü yazalım.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tx2"/>
                </a:solidFill>
              </a:rPr>
              <a:t>=EĞİLİM(Ydeğ1:Ydeğ2;Xdeğ1:Xdeğ2;İste)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5C4EA3E6-A231-4D91-B1B0-216FEE1D9C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846" r="10242" b="23643"/>
          <a:stretch/>
        </p:blipFill>
        <p:spPr>
          <a:xfrm>
            <a:off x="855406" y="2020530"/>
            <a:ext cx="10943303" cy="3805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009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rm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KAÇINCI işlevi (MATCH)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chemeClr val="accent4">
                    <a:lumMod val="75000"/>
                  </a:schemeClr>
                </a:solidFill>
              </a:rPr>
              <a:t>KAÇINCI</a:t>
            </a:r>
            <a:r>
              <a:rPr lang="tr-TR" sz="2800" dirty="0"/>
              <a:t> işlevi, belirtilen öğeyi bir hücre aralık içinde arar ve öğenin aralıktaki göreli konumunu döndürür.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00B050"/>
                </a:solidFill>
              </a:rPr>
              <a:t>Örneğin</a:t>
            </a:r>
            <a:r>
              <a:rPr lang="tr-TR" sz="2800" dirty="0"/>
              <a:t>, A1:A3 aralığı 5, 25 ve 38 değerlerini içeriyorsa, aralıktaki ikinci öğe 25 olduğundan </a:t>
            </a:r>
            <a:r>
              <a:rPr lang="tr-TR" sz="2800" b="1" dirty="0"/>
              <a:t>=KAÇINCI(25,A1:A3,0)</a:t>
            </a:r>
            <a:r>
              <a:rPr lang="tr-TR" sz="2800" dirty="0"/>
              <a:t> formülü 2 sayısını döndürür</a:t>
            </a:r>
          </a:p>
        </p:txBody>
      </p:sp>
    </p:spTree>
    <p:extLst>
      <p:ext uri="{BB962C8B-B14F-4D97-AF65-F5344CB8AC3E}">
        <p14:creationId xmlns:p14="http://schemas.microsoft.com/office/powerpoint/2010/main" val="2161961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rgbClr val="FF0000"/>
                </a:solidFill>
              </a:rPr>
              <a:t>KAÇINCI (</a:t>
            </a:r>
            <a:r>
              <a:rPr lang="tr-TR" sz="2800" b="1" dirty="0" err="1">
                <a:solidFill>
                  <a:schemeClr val="tx2"/>
                </a:solidFill>
              </a:rPr>
              <a:t>aranan_değer</a:t>
            </a:r>
            <a:r>
              <a:rPr lang="tr-TR" sz="2800" dirty="0">
                <a:solidFill>
                  <a:srgbClr val="FF0000"/>
                </a:solidFill>
              </a:rPr>
              <a:t>; </a:t>
            </a:r>
            <a:r>
              <a:rPr lang="tr-TR" sz="2800" dirty="0" err="1">
                <a:solidFill>
                  <a:srgbClr val="00B050"/>
                </a:solidFill>
              </a:rPr>
              <a:t>aranan_dizi</a:t>
            </a:r>
            <a:r>
              <a:rPr lang="tr-TR" sz="2800" dirty="0">
                <a:solidFill>
                  <a:srgbClr val="00B050"/>
                </a:solidFill>
              </a:rPr>
              <a:t>;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7030A0"/>
                </a:solidFill>
              </a:rPr>
              <a:t>[</a:t>
            </a:r>
            <a:r>
              <a:rPr lang="tr-TR" sz="2800" dirty="0" err="1">
                <a:solidFill>
                  <a:srgbClr val="7030A0"/>
                </a:solidFill>
              </a:rPr>
              <a:t>eşleştir_tür</a:t>
            </a:r>
            <a:r>
              <a:rPr lang="tr-TR" sz="2800" dirty="0">
                <a:solidFill>
                  <a:srgbClr val="7030A0"/>
                </a:solidFill>
              </a:rPr>
              <a:t>])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/>
              <a:t>aranan_değer</a:t>
            </a:r>
            <a:r>
              <a:rPr lang="tr-TR" sz="2800" dirty="0"/>
              <a:t>    </a:t>
            </a:r>
            <a:r>
              <a:rPr lang="tr-TR" sz="2800" dirty="0">
                <a:solidFill>
                  <a:srgbClr val="FF0000"/>
                </a:solidFill>
              </a:rPr>
              <a:t>Gerekli</a:t>
            </a:r>
            <a:r>
              <a:rPr lang="tr-TR" sz="2800" dirty="0"/>
              <a:t>. </a:t>
            </a:r>
            <a:r>
              <a:rPr lang="tr-TR" sz="2800" b="1" i="1" dirty="0" err="1">
                <a:solidFill>
                  <a:srgbClr val="00B050"/>
                </a:solidFill>
              </a:rPr>
              <a:t>aranan_dizi</a:t>
            </a:r>
            <a:r>
              <a:rPr lang="tr-TR" sz="2800" dirty="0">
                <a:solidFill>
                  <a:srgbClr val="00B050"/>
                </a:solidFill>
              </a:rPr>
              <a:t> </a:t>
            </a:r>
            <a:r>
              <a:rPr lang="tr-TR" sz="2800" dirty="0"/>
              <a:t>içinde eşleştirmek istediğiniz değer. Örneğin, telefon defterinde numara ararken, aranan değer olarak kişinin adını kullanırsınız, telefon numarası ise bulmak istediğiniz değerdir.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00B050"/>
                </a:solidFill>
              </a:rPr>
              <a:t>aranan_dizi</a:t>
            </a:r>
            <a:r>
              <a:rPr lang="tr-TR" sz="2800" dirty="0">
                <a:solidFill>
                  <a:srgbClr val="00B050"/>
                </a:solidFill>
              </a:rPr>
              <a:t>    </a:t>
            </a:r>
            <a:r>
              <a:rPr lang="tr-TR" sz="2800" dirty="0">
                <a:solidFill>
                  <a:srgbClr val="FF0000"/>
                </a:solidFill>
              </a:rPr>
              <a:t>Gerekli</a:t>
            </a:r>
            <a:r>
              <a:rPr lang="tr-TR" sz="2800" dirty="0">
                <a:solidFill>
                  <a:srgbClr val="00B050"/>
                </a:solidFill>
              </a:rPr>
              <a:t>. Aramanın yapıldığı hücre aralığı.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7030A0"/>
                </a:solidFill>
              </a:rPr>
              <a:t>eşleştir_tür</a:t>
            </a:r>
            <a:r>
              <a:rPr lang="tr-TR" sz="2800" dirty="0">
                <a:solidFill>
                  <a:srgbClr val="7030A0"/>
                </a:solidFill>
              </a:rPr>
              <a:t>    İsteğe bağlı. -1, 0 veya 1 sayısı.</a:t>
            </a:r>
          </a:p>
        </p:txBody>
      </p:sp>
    </p:spTree>
    <p:extLst>
      <p:ext uri="{BB962C8B-B14F-4D97-AF65-F5344CB8AC3E}">
        <p14:creationId xmlns:p14="http://schemas.microsoft.com/office/powerpoint/2010/main" val="2527658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1 veya yok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KAÇINCI</a:t>
            </a:r>
            <a:r>
              <a:rPr lang="tr-TR" sz="2800" dirty="0"/>
              <a:t>, </a:t>
            </a:r>
            <a:r>
              <a:rPr lang="tr-TR" sz="2800" b="1" i="1" dirty="0" err="1"/>
              <a:t>aranan_değer</a:t>
            </a:r>
            <a:r>
              <a:rPr lang="tr-TR" sz="2800" dirty="0" err="1"/>
              <a:t>'e</a:t>
            </a:r>
            <a:r>
              <a:rPr lang="tr-TR" sz="2800" dirty="0"/>
              <a:t> eşit veya </a:t>
            </a:r>
            <a:r>
              <a:rPr lang="tr-TR" sz="2800" dirty="0">
                <a:solidFill>
                  <a:srgbClr val="FF0000"/>
                </a:solidFill>
              </a:rPr>
              <a:t>bundan küçük olan en büyük </a:t>
            </a:r>
            <a:r>
              <a:rPr lang="tr-TR" sz="2800" dirty="0"/>
              <a:t>değeri bulur.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0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KAÇINCI</a:t>
            </a:r>
            <a:r>
              <a:rPr lang="tr-TR" sz="2800" dirty="0"/>
              <a:t>, </a:t>
            </a:r>
            <a:r>
              <a:rPr lang="tr-TR" sz="2800" b="1" i="1" dirty="0" err="1"/>
              <a:t>aranan_değer</a:t>
            </a:r>
            <a:r>
              <a:rPr lang="tr-TR" sz="2800" dirty="0" err="1"/>
              <a:t>'e</a:t>
            </a:r>
            <a:r>
              <a:rPr lang="tr-TR" sz="2800" dirty="0"/>
              <a:t> tam olarak </a:t>
            </a:r>
            <a:r>
              <a:rPr lang="tr-TR" sz="2800" dirty="0">
                <a:solidFill>
                  <a:srgbClr val="00B050"/>
                </a:solidFill>
              </a:rPr>
              <a:t>eşit olan ilk değeri </a:t>
            </a:r>
            <a:r>
              <a:rPr lang="tr-TR" sz="2800" dirty="0"/>
              <a:t>bulur.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-1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/>
              <a:t>KAÇINCI</a:t>
            </a:r>
            <a:r>
              <a:rPr lang="tr-TR" sz="2800" dirty="0"/>
              <a:t>, </a:t>
            </a:r>
            <a:r>
              <a:rPr lang="tr-TR" sz="2800" b="1" i="1" dirty="0" err="1"/>
              <a:t>aranan_değer</a:t>
            </a:r>
            <a:r>
              <a:rPr lang="tr-TR" sz="2800" dirty="0" err="1"/>
              <a:t>'e</a:t>
            </a:r>
            <a:r>
              <a:rPr lang="tr-TR" sz="2800" dirty="0"/>
              <a:t> eşit veya </a:t>
            </a:r>
            <a:r>
              <a:rPr lang="tr-TR" sz="2800" dirty="0">
                <a:solidFill>
                  <a:srgbClr val="0070C0"/>
                </a:solidFill>
              </a:rPr>
              <a:t>bundan büyük olan en küçük </a:t>
            </a:r>
            <a:r>
              <a:rPr lang="tr-TR" sz="2800" dirty="0"/>
              <a:t>değeri bulur. (azalan düzende yerleştirilmelidir;)</a:t>
            </a:r>
          </a:p>
        </p:txBody>
      </p:sp>
    </p:spTree>
    <p:extLst>
      <p:ext uri="{BB962C8B-B14F-4D97-AF65-F5344CB8AC3E}">
        <p14:creationId xmlns:p14="http://schemas.microsoft.com/office/powerpoint/2010/main" val="49613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Aşağıdaki tablo gibi G5-H8 hücrelerde metinleri ve eşitlikleri yazalım.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11D89B2-621E-48FF-8A9A-8F69C83C5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266" y="2003937"/>
            <a:ext cx="944880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994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Sonuçlar aşağıdaki gibi olacak.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36EE53A-5C1B-413C-88B3-2348A9FE68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625" y="1428443"/>
            <a:ext cx="5238750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9366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rmAutofit lnSpcReduction="10000"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İNDİS işlevi (INDEX)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İNDİS işlevi, tablo veya aralığın içindeki bir değeri veya değerin başvurusunu döndürür.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İNDİS (</a:t>
            </a:r>
            <a:r>
              <a:rPr lang="tr-TR" sz="2800" dirty="0">
                <a:solidFill>
                  <a:srgbClr val="00B050"/>
                </a:solidFill>
              </a:rPr>
              <a:t>dizi</a:t>
            </a:r>
            <a:r>
              <a:rPr lang="tr-TR" sz="2800" dirty="0"/>
              <a:t>, </a:t>
            </a:r>
            <a:r>
              <a:rPr lang="tr-TR" sz="2800" dirty="0" err="1">
                <a:solidFill>
                  <a:srgbClr val="0070C0"/>
                </a:solidFill>
              </a:rPr>
              <a:t>satır_sayısı</a:t>
            </a:r>
            <a:r>
              <a:rPr lang="tr-TR" sz="2800" dirty="0"/>
              <a:t>, </a:t>
            </a:r>
            <a:r>
              <a:rPr lang="tr-TR" sz="2800" dirty="0">
                <a:solidFill>
                  <a:srgbClr val="7030A0"/>
                </a:solidFill>
              </a:rPr>
              <a:t>[</a:t>
            </a:r>
            <a:r>
              <a:rPr lang="tr-TR" sz="2800" dirty="0" err="1">
                <a:solidFill>
                  <a:srgbClr val="7030A0"/>
                </a:solidFill>
              </a:rPr>
              <a:t>sütun_sayısı</a:t>
            </a:r>
            <a:r>
              <a:rPr lang="tr-TR" sz="2800" dirty="0">
                <a:solidFill>
                  <a:srgbClr val="7030A0"/>
                </a:solidFill>
              </a:rPr>
              <a:t>])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00B050"/>
                </a:solidFill>
              </a:rPr>
              <a:t>Dizi</a:t>
            </a:r>
            <a:r>
              <a:rPr lang="tr-TR" sz="2800" dirty="0">
                <a:solidFill>
                  <a:srgbClr val="00B050"/>
                </a:solidFill>
              </a:rPr>
              <a:t>  </a:t>
            </a:r>
            <a:r>
              <a:rPr lang="tr-TR" sz="2800" dirty="0">
                <a:solidFill>
                  <a:srgbClr val="FF0000"/>
                </a:solidFill>
              </a:rPr>
              <a:t>Gerekli</a:t>
            </a:r>
            <a:r>
              <a:rPr lang="tr-TR" sz="2800" dirty="0">
                <a:solidFill>
                  <a:srgbClr val="00B050"/>
                </a:solidFill>
              </a:rPr>
              <a:t>. Bir hücre aralığı veya dizi sabitidir.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0070C0"/>
                </a:solidFill>
              </a:rPr>
              <a:t>Satır_sayısı</a:t>
            </a:r>
            <a:r>
              <a:rPr lang="tr-TR" sz="2800" dirty="0">
                <a:solidFill>
                  <a:srgbClr val="0070C0"/>
                </a:solidFill>
              </a:rPr>
              <a:t>    </a:t>
            </a:r>
            <a:r>
              <a:rPr lang="tr-TR" sz="2800" dirty="0">
                <a:solidFill>
                  <a:srgbClr val="FF0000"/>
                </a:solidFill>
              </a:rPr>
              <a:t>Gerekli</a:t>
            </a:r>
            <a:r>
              <a:rPr lang="tr-TR" sz="2800" dirty="0">
                <a:solidFill>
                  <a:srgbClr val="0070C0"/>
                </a:solidFill>
              </a:rPr>
              <a:t>. Dizinin içinden değeri verilecek satırı seçer. </a:t>
            </a:r>
            <a:r>
              <a:rPr lang="tr-TR" sz="2800" dirty="0" err="1">
                <a:solidFill>
                  <a:srgbClr val="0070C0"/>
                </a:solidFill>
              </a:rPr>
              <a:t>Satır_sayısı</a:t>
            </a:r>
            <a:r>
              <a:rPr lang="tr-TR" sz="2800" dirty="0">
                <a:solidFill>
                  <a:srgbClr val="0070C0"/>
                </a:solidFill>
              </a:rPr>
              <a:t> belirtilmezse, </a:t>
            </a:r>
            <a:r>
              <a:rPr lang="tr-TR" sz="2800" dirty="0" err="1">
                <a:solidFill>
                  <a:srgbClr val="0070C0"/>
                </a:solidFill>
              </a:rPr>
              <a:t>Sütun_sayısı</a:t>
            </a:r>
            <a:r>
              <a:rPr lang="tr-TR" sz="2800" dirty="0">
                <a:solidFill>
                  <a:srgbClr val="0070C0"/>
                </a:solidFill>
              </a:rPr>
              <a:t> gerekir.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7030A0"/>
                </a:solidFill>
              </a:rPr>
              <a:t>Sütun_sayısı</a:t>
            </a:r>
            <a:r>
              <a:rPr lang="tr-TR" sz="2800" dirty="0">
                <a:solidFill>
                  <a:srgbClr val="7030A0"/>
                </a:solidFill>
              </a:rPr>
              <a:t>    </a:t>
            </a:r>
            <a:r>
              <a:rPr lang="tr-TR" sz="2800" dirty="0">
                <a:solidFill>
                  <a:srgbClr val="FF0000"/>
                </a:solidFill>
              </a:rPr>
              <a:t>İsteğe bağlı</a:t>
            </a:r>
            <a:r>
              <a:rPr lang="tr-TR" sz="2800" dirty="0">
                <a:solidFill>
                  <a:srgbClr val="7030A0"/>
                </a:solidFill>
              </a:rPr>
              <a:t>. Dizinin içinden değeri verilecek sütunu seçer. </a:t>
            </a:r>
            <a:r>
              <a:rPr lang="tr-TR" sz="2800" dirty="0" err="1">
                <a:solidFill>
                  <a:srgbClr val="7030A0"/>
                </a:solidFill>
              </a:rPr>
              <a:t>Sütun_sayısı</a:t>
            </a:r>
            <a:r>
              <a:rPr lang="tr-TR" sz="2800" dirty="0">
                <a:solidFill>
                  <a:srgbClr val="7030A0"/>
                </a:solidFill>
              </a:rPr>
              <a:t> belirtilmezse, </a:t>
            </a:r>
            <a:r>
              <a:rPr lang="tr-TR" sz="2800" dirty="0" err="1">
                <a:solidFill>
                  <a:srgbClr val="7030A0"/>
                </a:solidFill>
              </a:rPr>
              <a:t>Satır_sayısı</a:t>
            </a:r>
            <a:r>
              <a:rPr lang="tr-TR" sz="2800" dirty="0">
                <a:solidFill>
                  <a:srgbClr val="7030A0"/>
                </a:solidFill>
              </a:rPr>
              <a:t> gerekir.</a:t>
            </a:r>
          </a:p>
          <a:p>
            <a:pPr>
              <a:lnSpc>
                <a:spcPct val="150000"/>
              </a:lnSpc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1084541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Aşağıdaki tablo gibi G10-H13 hücrelerde metinleri ve eşitlikleri yazalım.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16" name="Resim 15">
            <a:extLst>
              <a:ext uri="{FF2B5EF4-FFF2-40B4-BE49-F238E27FC236}">
                <a16:creationId xmlns:a16="http://schemas.microsoft.com/office/drawing/2014/main" id="{7E4ABD15-C540-41E1-8A92-4E48DB723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9565" y="1306614"/>
            <a:ext cx="7125123" cy="499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586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EB5DAD-070B-4AFC-B579-6E48F9F8A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Bu hafta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Enterpolasyon</a:t>
            </a:r>
            <a:endParaRPr lang="tr-TR" sz="2800" b="1" dirty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EĞİLİM işlevi (TREND)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KAÇINCI işlevi (MATCH)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tr-TR" sz="2800" b="1" dirty="0">
                <a:solidFill>
                  <a:srgbClr val="FF0000"/>
                </a:solidFill>
              </a:rPr>
              <a:t>İNDİS işlevi (INDEX)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3200" dirty="0"/>
              <a:t>Göreli, mutlak ve karışık başvurular arasında geçiş yapma</a:t>
            </a:r>
            <a:endParaRPr lang="tr-TR" sz="32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420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Sonuçlar aşağıdaki gibi olacak.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C73FD20-3A55-4BF2-B76D-A84DC215EB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934" r="62984" b="33110"/>
          <a:stretch/>
        </p:blipFill>
        <p:spPr>
          <a:xfrm>
            <a:off x="1917289" y="1316366"/>
            <a:ext cx="7816645" cy="498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643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Tek bir eşitlik ile hesaplamak için aşağıdaki gibi KAÇINCI işlevi İNDİS işleve içerisinde ve İNDİS işleve EĞİLİM işleve içerisinde koyarız 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AD85312F-2219-4A0F-9D10-BEC24CDF5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9968" y="1827571"/>
            <a:ext cx="7958394" cy="446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577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=EĞİLİM(</a:t>
            </a:r>
            <a:r>
              <a:rPr lang="tr-TR" sz="2800" dirty="0">
                <a:solidFill>
                  <a:srgbClr val="FF0000"/>
                </a:solidFill>
              </a:rPr>
              <a:t>İNDİS(B2:B56;</a:t>
            </a:r>
            <a:r>
              <a:rPr lang="tr-TR" sz="2800" dirty="0">
                <a:solidFill>
                  <a:srgbClr val="00B050"/>
                </a:solidFill>
              </a:rPr>
              <a:t>KAÇINCI(H5;A2:A56;1)</a:t>
            </a:r>
            <a:r>
              <a:rPr lang="tr-TR" sz="2800" dirty="0">
                <a:solidFill>
                  <a:srgbClr val="FF0000"/>
                </a:solidFill>
              </a:rPr>
              <a:t>;1)</a:t>
            </a:r>
            <a:r>
              <a:rPr lang="tr-TR" sz="2800" dirty="0"/>
              <a:t>:</a:t>
            </a:r>
            <a:r>
              <a:rPr lang="tr-TR" sz="2800" dirty="0">
                <a:solidFill>
                  <a:srgbClr val="FF0000"/>
                </a:solidFill>
              </a:rPr>
              <a:t>İNDİS(B2:B56;</a:t>
            </a:r>
            <a:r>
              <a:rPr lang="tr-TR" sz="2800" dirty="0">
                <a:solidFill>
                  <a:srgbClr val="00B050"/>
                </a:solidFill>
              </a:rPr>
              <a:t>KAÇINCI(H5;A2:A56;1)+1</a:t>
            </a:r>
            <a:r>
              <a:rPr lang="tr-TR" sz="2800" dirty="0">
                <a:solidFill>
                  <a:srgbClr val="FF0000"/>
                </a:solidFill>
              </a:rPr>
              <a:t>;1)</a:t>
            </a:r>
            <a:r>
              <a:rPr lang="tr-TR" sz="2800" dirty="0"/>
              <a:t>;İNDİS(A2:A56;KAÇINCI(H5;A2:A56;1);1):İNDİS(A2:A56;KAÇINCI(H5;A2:A56;1)+1;1);H5)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81ABCC0-80BA-4CF1-AB9D-BC94E48795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364" r="3347" b="23858"/>
          <a:stretch/>
        </p:blipFill>
        <p:spPr>
          <a:xfrm>
            <a:off x="204019" y="2684207"/>
            <a:ext cx="11783961" cy="348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2375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Verilen değer basınç olursa sıcaklık veya doymuş buharın başka özelliği hesaplamak için bir Excel sayfası yazınız.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0483148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C4114DD-82EE-4C68-9046-25B72F01D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Eşitlikler ile Doymuş basıncı ve Sıcaklığı hesaplaması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58E58BA-E07F-49AA-B4E0-D068C23205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2229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Verilen bir sıcaklığı için doymuş basıncı hesaplamak için aşağıdaki eşitlikler kullanabilir.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309E6F0-96CD-454B-B44B-7F0ADD382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625" y="5140735"/>
            <a:ext cx="6954185" cy="1118902"/>
          </a:xfrm>
          <a:prstGeom prst="rect">
            <a:avLst/>
          </a:prstGeom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DE88901F-F212-4E78-BE40-C6841BB1C0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1625" y="1655045"/>
            <a:ext cx="6954185" cy="354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1545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FB9A9F19-E276-413F-86A1-E5A98870D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729" y="1165123"/>
            <a:ext cx="8912542" cy="385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826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>
            <a:extLst>
              <a:ext uri="{FF2B5EF4-FFF2-40B4-BE49-F238E27FC236}">
                <a16:creationId xmlns:a16="http://schemas.microsoft.com/office/drawing/2014/main" id="{9CC6C7FE-DE66-4A9D-B891-4F42A0768819}"/>
              </a:ext>
            </a:extLst>
          </p:cNvPr>
          <p:cNvSpPr txBox="1">
            <a:spLocks/>
          </p:cNvSpPr>
          <p:nvPr/>
        </p:nvSpPr>
        <p:spPr>
          <a:xfrm>
            <a:off x="1484310" y="368710"/>
            <a:ext cx="10018713" cy="59288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İlk Önce sabitlerin adları I2:I11 hücrelerde, J2:J11 hücrelerde değerleri aşağıdaki gibi yazalım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510002B-7F70-42A7-B309-9C17013431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062" y="1881033"/>
            <a:ext cx="6649875" cy="410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5972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>
            <a:extLst>
              <a:ext uri="{FF2B5EF4-FFF2-40B4-BE49-F238E27FC236}">
                <a16:creationId xmlns:a16="http://schemas.microsoft.com/office/drawing/2014/main" id="{9CC6C7FE-DE66-4A9D-B891-4F42A0768819}"/>
              </a:ext>
            </a:extLst>
          </p:cNvPr>
          <p:cNvSpPr txBox="1">
            <a:spLocks/>
          </p:cNvSpPr>
          <p:nvPr/>
        </p:nvSpPr>
        <p:spPr>
          <a:xfrm>
            <a:off x="1484310" y="368710"/>
            <a:ext cx="10018713" cy="59288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G2 hücrede (Aranan sıcaklık (⁰C), H2 hücrede 50, G3 (Hesaplanan Basınç (</a:t>
            </a:r>
            <a:r>
              <a:rPr lang="tr-TR" sz="2800" dirty="0" err="1"/>
              <a:t>kPa</a:t>
            </a:r>
            <a:r>
              <a:rPr lang="tr-TR" sz="2800" dirty="0"/>
              <a:t>) yazınız.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7EB3CE0-9C36-4C7F-ABD6-7D4E2FFECE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393" y="2236839"/>
            <a:ext cx="8409473" cy="357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5683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>
            <a:extLst>
              <a:ext uri="{FF2B5EF4-FFF2-40B4-BE49-F238E27FC236}">
                <a16:creationId xmlns:a16="http://schemas.microsoft.com/office/drawing/2014/main" id="{9CC6C7FE-DE66-4A9D-B891-4F42A0768819}"/>
              </a:ext>
            </a:extLst>
          </p:cNvPr>
          <p:cNvSpPr txBox="1">
            <a:spLocks/>
          </p:cNvSpPr>
          <p:nvPr/>
        </p:nvSpPr>
        <p:spPr>
          <a:xfrm>
            <a:off x="1484310" y="368710"/>
            <a:ext cx="10018713" cy="59288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I13, I14, I15, ve I16 hücrelerde v, A, B, C yazalım.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J13, J14, J15 ve J 16 hücrelerde aşağıdaki gibi eşitlileri yazınız.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E2ACB19-EF75-4612-B9BC-B193C1953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7699" y="1724025"/>
            <a:ext cx="4656803" cy="484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7617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A3F4B85-5F32-4D65-82EE-23EFCB46C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Enterpolasyon</a:t>
            </a:r>
            <a:br>
              <a:rPr lang="tr-TR" dirty="0"/>
            </a:br>
            <a:r>
              <a:rPr lang="tr-TR" dirty="0"/>
              <a:t>1. Yaklaşım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D85756-CDC3-4D4D-AE3E-F1E46EFB3A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İki bilinen değeri kullanarak, aradaki bilinmeyen bir üçüncü değeri hesaplama işlemidir.</a:t>
            </a:r>
          </a:p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8822690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>
            <a:extLst>
              <a:ext uri="{FF2B5EF4-FFF2-40B4-BE49-F238E27FC236}">
                <a16:creationId xmlns:a16="http://schemas.microsoft.com/office/drawing/2014/main" id="{9CC6C7FE-DE66-4A9D-B891-4F42A0768819}"/>
              </a:ext>
            </a:extLst>
          </p:cNvPr>
          <p:cNvSpPr txBox="1">
            <a:spLocks/>
          </p:cNvSpPr>
          <p:nvPr/>
        </p:nvSpPr>
        <p:spPr>
          <a:xfrm>
            <a:off x="1484310" y="368710"/>
            <a:ext cx="10018713" cy="59288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H3 hücrede aşağıdaki gibi eşitliği yazınız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Sonuç aşağıdaki gibi olacaktır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1A486234-9F6B-4979-BB5E-A0F285F0A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630" y="1054510"/>
            <a:ext cx="7947946" cy="237449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ACE19549-648F-4892-B062-63789C238B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1277" y="3855167"/>
            <a:ext cx="7009446" cy="2634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4818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>
            <a:extLst>
              <a:ext uri="{FF2B5EF4-FFF2-40B4-BE49-F238E27FC236}">
                <a16:creationId xmlns:a16="http://schemas.microsoft.com/office/drawing/2014/main" id="{9CC6C7FE-DE66-4A9D-B891-4F42A0768819}"/>
              </a:ext>
            </a:extLst>
          </p:cNvPr>
          <p:cNvSpPr txBox="1">
            <a:spLocks/>
          </p:cNvSpPr>
          <p:nvPr/>
        </p:nvSpPr>
        <p:spPr>
          <a:xfrm>
            <a:off x="1484310" y="368710"/>
            <a:ext cx="10018713" cy="59288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Doymuş sıcaklık hesaplamak için aşağıdaki eşitliği kullanınız.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D4D974F-D7B3-478C-901C-623355D84C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64" t="23428" r="35282" b="17619"/>
          <a:stretch/>
        </p:blipFill>
        <p:spPr>
          <a:xfrm>
            <a:off x="2342301" y="1297858"/>
            <a:ext cx="7893079" cy="4601497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46B6B209-55E3-4C42-8ACF-F2981ED65D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95" t="25793" r="35260" b="63879"/>
          <a:stretch/>
        </p:blipFill>
        <p:spPr>
          <a:xfrm>
            <a:off x="2342301" y="5788741"/>
            <a:ext cx="7893078" cy="72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219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BAB45D8-F84A-4182-8AEE-1C6F43071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Göreli, mutlak ve karışık başvurular arasında geçiş yapma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41B852-874D-41FD-AD74-E4FFF3630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733801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Varsayılan olarak, hücre başvurusu başvuru hücrenin konumunu göre olduğu anlamına gelir göreli bir başvuru ' </a:t>
            </a:r>
            <a:r>
              <a:rPr lang="tr-TR" sz="2800" dirty="0" err="1"/>
              <a:t>dir</a:t>
            </a:r>
            <a:r>
              <a:rPr lang="tr-TR" sz="2800" dirty="0"/>
              <a:t>.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2800" dirty="0"/>
              <a:t>Örneğin, A2 hücresine C2 hücreden başvuruda bulunuyorsa, aslında iki sütun (A eksi C) sola olan bir hücreye başvuruda — aynı satırda (2). Formül başvuru değişecek göreli hücre başvurusu içeren bir formül kopyaladığınızda.</a:t>
            </a:r>
          </a:p>
        </p:txBody>
      </p:sp>
    </p:spTree>
    <p:extLst>
      <p:ext uri="{BB962C8B-B14F-4D97-AF65-F5344CB8AC3E}">
        <p14:creationId xmlns:p14="http://schemas.microsoft.com/office/powerpoint/2010/main" val="33260495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>
            <a:extLst>
              <a:ext uri="{FF2B5EF4-FFF2-40B4-BE49-F238E27FC236}">
                <a16:creationId xmlns:a16="http://schemas.microsoft.com/office/drawing/2014/main" id="{9CC6C7FE-DE66-4A9D-B891-4F42A0768819}"/>
              </a:ext>
            </a:extLst>
          </p:cNvPr>
          <p:cNvSpPr txBox="1">
            <a:spLocks/>
          </p:cNvSpPr>
          <p:nvPr/>
        </p:nvSpPr>
        <p:spPr>
          <a:xfrm>
            <a:off x="1484310" y="368710"/>
            <a:ext cx="10018713" cy="59288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Formülü kopyalarsanız, örneğin, </a:t>
            </a:r>
            <a:r>
              <a:rPr lang="tr-TR" sz="2800" b="1" dirty="0"/>
              <a:t>= B4 * C4</a:t>
            </a:r>
            <a:r>
              <a:rPr lang="tr-TR" sz="2800" dirty="0"/>
              <a:t> D5 D4 hücresine, D5 formülde sağa doğru bir sütuna göre ayarlanır ve haline gelir </a:t>
            </a:r>
            <a:r>
              <a:rPr lang="tr-TR" sz="2800" b="1" dirty="0"/>
              <a:t>= B5 * C5</a:t>
            </a:r>
            <a:r>
              <a:rPr lang="tr-TR" sz="2800" dirty="0"/>
              <a:t>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tr-TR" sz="2800" dirty="0"/>
          </a:p>
        </p:txBody>
      </p:sp>
      <p:pic>
        <p:nvPicPr>
          <p:cNvPr id="1026" name="Picture 2" descr="GÃ¶reli hÃ¼cre baÅvurusu">
            <a:extLst>
              <a:ext uri="{FF2B5EF4-FFF2-40B4-BE49-F238E27FC236}">
                <a16:creationId xmlns:a16="http://schemas.microsoft.com/office/drawing/2014/main" id="{FDC48609-6209-4D72-8AB0-1285D1B692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576" y="1665799"/>
            <a:ext cx="10182180" cy="4351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5716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2">
            <a:extLst>
              <a:ext uri="{FF2B5EF4-FFF2-40B4-BE49-F238E27FC236}">
                <a16:creationId xmlns:a16="http://schemas.microsoft.com/office/drawing/2014/main" id="{9CC6C7FE-DE66-4A9D-B891-4F42A0768819}"/>
              </a:ext>
            </a:extLst>
          </p:cNvPr>
          <p:cNvSpPr txBox="1">
            <a:spLocks/>
          </p:cNvSpPr>
          <p:nvPr/>
        </p:nvSpPr>
        <p:spPr>
          <a:xfrm>
            <a:off x="1484310" y="368710"/>
            <a:ext cx="10018713" cy="5928851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Bu örnekte özgün hücre başvurusunu, kopyaladığınızda korumak istiyorsanız, hücre başvurusunu dolar işareti (</a:t>
            </a:r>
            <a:r>
              <a:rPr lang="tr-TR" sz="2800" b="1" dirty="0">
                <a:solidFill>
                  <a:srgbClr val="FF0000"/>
                </a:solidFill>
              </a:rPr>
              <a:t>$</a:t>
            </a:r>
            <a:r>
              <a:rPr lang="tr-TR" sz="2800" dirty="0"/>
              <a:t>) ile satır ve sütunlar (B ve C) koyarak </a:t>
            </a:r>
            <a:r>
              <a:rPr lang="tr-TR" sz="2800" dirty="0">
                <a:solidFill>
                  <a:srgbClr val="FF0000"/>
                </a:solidFill>
              </a:rPr>
              <a:t>mutlak</a:t>
            </a:r>
            <a:r>
              <a:rPr lang="tr-TR" sz="2800" dirty="0"/>
              <a:t> yaptığınız.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Ardından, formülü kopyaladığınızda </a:t>
            </a:r>
            <a:r>
              <a:rPr lang="tr-TR" sz="2800" b="1" dirty="0"/>
              <a:t>$B$4 * $C$ 4</a:t>
            </a:r>
            <a:r>
              <a:rPr lang="tr-TR" sz="2800" dirty="0"/>
              <a:t> D5 için D4 formülü tam olarak aynı kalır.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Seyrek, </a:t>
            </a:r>
            <a:r>
              <a:rPr lang="tr-TR" sz="2800" dirty="0">
                <a:solidFill>
                  <a:srgbClr val="00B050"/>
                </a:solidFill>
              </a:rPr>
              <a:t>karışık</a:t>
            </a:r>
            <a:r>
              <a:rPr lang="tr-TR" sz="2800" dirty="0"/>
              <a:t> </a:t>
            </a:r>
            <a:r>
              <a:rPr lang="tr-TR" sz="2800" dirty="0">
                <a:solidFill>
                  <a:srgbClr val="FF0000"/>
                </a:solidFill>
              </a:rPr>
              <a:t>mutlak</a:t>
            </a:r>
            <a:r>
              <a:rPr lang="tr-TR" sz="2800" dirty="0"/>
              <a:t> ve </a:t>
            </a:r>
            <a:r>
              <a:rPr lang="tr-TR" sz="2800" dirty="0">
                <a:solidFill>
                  <a:srgbClr val="0070C0"/>
                </a:solidFill>
              </a:rPr>
              <a:t>göreli</a:t>
            </a:r>
            <a:r>
              <a:rPr lang="tr-TR" sz="2800" dirty="0"/>
              <a:t> hücre başvurularını ya da koyarak sütun veya satır değerinin dolar işareti isteyebilirsiniz — sütunu veya satırı (örneğin, $B4 veya C$ 4) düzeltir.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52268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Enterpolasyon</a:t>
            </a:r>
            <a:r>
              <a:rPr lang="tr-TR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kavramı</a:t>
            </a:r>
            <a:r>
              <a:rPr lang="tr-TR" sz="28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, verilen bir fonksiyon sınıfından, grafiği verilen sınırlı sayıdaki veri noktasından geçecek şekilde bir y=f(x) fonksiyonu seçme işlemidir.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 err="1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Enterpolasyon</a:t>
            </a:r>
            <a:r>
              <a:rPr lang="tr-TR" sz="28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tekniklerinin kullanıldığı diğer önemli bir alan, </a:t>
            </a:r>
            <a:r>
              <a:rPr lang="tr-TR" sz="28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tablo halinde verilen </a:t>
            </a:r>
            <a:r>
              <a:rPr lang="tr-TR" sz="28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fonksiyonlarda yapılan işlemlerdir.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Tablo halinde verilen fonksiyonlardan kasıt, f(x) gibi bir fonksiyonun </a:t>
            </a:r>
            <a:r>
              <a:rPr lang="tr-TR" sz="28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yalnızca bazı x değerleri için </a:t>
            </a:r>
            <a:r>
              <a:rPr lang="tr-TR" sz="28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biliniyor olmasıdır.</a:t>
            </a:r>
          </a:p>
        </p:txBody>
      </p:sp>
    </p:spTree>
    <p:extLst>
      <p:ext uri="{BB962C8B-B14F-4D97-AF65-F5344CB8AC3E}">
        <p14:creationId xmlns:p14="http://schemas.microsoft.com/office/powerpoint/2010/main" val="2059922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</a:pPr>
            <a:endParaRPr lang="tr-TR" sz="2800" dirty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tr-TR" sz="2800" dirty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tr-TR" sz="2800" dirty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tr-TR" sz="2800" dirty="0">
              <a:solidFill>
                <a:schemeClr val="dk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8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Yukarıdaki tablodaki gibi eğer f(x) verilmiş ise; örneğin; </a:t>
            </a:r>
            <a:r>
              <a:rPr lang="tr-TR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x=5,5 için</a:t>
            </a:r>
            <a:r>
              <a:rPr lang="tr-TR" sz="28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f(x) yani </a:t>
            </a:r>
            <a:r>
              <a:rPr lang="tr-TR" sz="28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y'nin alacağı değer </a:t>
            </a:r>
            <a:r>
              <a:rPr lang="tr-TR" sz="28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neye eşittir, şeklindeki bir sorunun yanıtı </a:t>
            </a:r>
            <a:r>
              <a:rPr lang="tr-TR" sz="2800" dirty="0" err="1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enterpolasyon</a:t>
            </a:r>
            <a:r>
              <a:rPr lang="tr-TR" sz="2800" dirty="0">
                <a:solidFill>
                  <a:schemeClr val="dk1"/>
                </a:solidFill>
                <a:latin typeface="Arial" pitchFamily="34" charset="0"/>
                <a:cs typeface="Arial" pitchFamily="34" charset="0"/>
              </a:rPr>
              <a:t> teorisi ile verilebilir.</a:t>
            </a:r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000000-0008-0000-0000-00002C14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129" y="405176"/>
            <a:ext cx="3099074" cy="2927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5516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Autofit/>
          </a:bodyPr>
          <a:lstStyle/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tr-TR" sz="2800" b="1" dirty="0">
                <a:solidFill>
                  <a:srgbClr val="FF0000"/>
                </a:solidFill>
              </a:rPr>
              <a:t>Doymuş buhar tablosunda </a:t>
            </a:r>
            <a:r>
              <a:rPr lang="tr-TR" sz="2800" b="1" dirty="0" err="1">
                <a:solidFill>
                  <a:srgbClr val="FF0000"/>
                </a:solidFill>
              </a:rPr>
              <a:t>Enterpolasyon</a:t>
            </a:r>
            <a:endParaRPr lang="tr-TR" sz="28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tr-TR" sz="2800" dirty="0"/>
              <a:t>Daha önce yazdığınız doymuş buhar tablosu aşağıdaki </a:t>
            </a:r>
            <a:r>
              <a:rPr lang="tr-TR" sz="2800" dirty="0" err="1"/>
              <a:t>şekil’de</a:t>
            </a:r>
            <a:r>
              <a:rPr lang="tr-TR" sz="2800" dirty="0"/>
              <a:t> gösterilmektedir.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A9A670DF-A8D1-42BA-B65E-04764C4CBF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504" r="62112" b="11937"/>
          <a:stretch/>
        </p:blipFill>
        <p:spPr>
          <a:xfrm>
            <a:off x="4184017" y="2396358"/>
            <a:ext cx="4619297" cy="428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083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Resim 11">
            <a:extLst>
              <a:ext uri="{FF2B5EF4-FFF2-40B4-BE49-F238E27FC236}">
                <a16:creationId xmlns:a16="http://schemas.microsoft.com/office/drawing/2014/main" id="{E8021E1C-0AC5-435C-9DF4-1916771C96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719" r="45565" b="30743"/>
          <a:stretch/>
        </p:blipFill>
        <p:spPr>
          <a:xfrm>
            <a:off x="1751639" y="2492477"/>
            <a:ext cx="8688721" cy="3996813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Lineer </a:t>
            </a:r>
            <a:r>
              <a:rPr lang="tr-TR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Enterpolasyon</a:t>
            </a:r>
            <a:endParaRPr lang="tr-TR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 Koordinatları (x</a:t>
            </a:r>
            <a:r>
              <a:rPr lang="tr-TR" sz="2800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,y</a:t>
            </a:r>
            <a:r>
              <a:rPr lang="tr-TR" sz="2800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), (x</a:t>
            </a:r>
            <a:r>
              <a:rPr lang="tr-TR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,y</a:t>
            </a:r>
            <a:r>
              <a:rPr lang="tr-TR" sz="28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tr-TR" sz="2800" dirty="0">
                <a:latin typeface="Arial" pitchFamily="34" charset="0"/>
                <a:cs typeface="Arial" pitchFamily="34" charset="0"/>
              </a:rPr>
              <a:t>) olarak verilen iki noktadan bir doğru geçer ve denklemi; aşağıdaki şekillerde ifade edebilir.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5B23B59D-DB2F-49AD-9B99-4561EC6425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1436" y="2519362"/>
            <a:ext cx="4429125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5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Resim 28">
            <a:extLst>
              <a:ext uri="{FF2B5EF4-FFF2-40B4-BE49-F238E27FC236}">
                <a16:creationId xmlns:a16="http://schemas.microsoft.com/office/drawing/2014/main" id="{E7D3EC2C-954C-4748-80C6-F853071C9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861" y="2541626"/>
            <a:ext cx="4419600" cy="154305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A29, A30, B29, B30 hücreleri Xdeğ1, Xdeğ2, Ydeğ1 ve Ydeğ2 olarak adlandırılalım.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87A5F11-17ED-4CF7-98E2-A9CC86E1AAC5}"/>
              </a:ext>
            </a:extLst>
          </p:cNvPr>
          <p:cNvSpPr txBox="1"/>
          <p:nvPr/>
        </p:nvSpPr>
        <p:spPr>
          <a:xfrm>
            <a:off x="895455" y="2861402"/>
            <a:ext cx="1230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Xdeğ1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7B1C734-1C2B-4A8D-A763-473A1F2E9C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5533" y="1619857"/>
            <a:ext cx="6814650" cy="3618285"/>
          </a:xfrm>
          <a:prstGeom prst="rect">
            <a:avLst/>
          </a:prstGeom>
        </p:spPr>
      </p:pic>
      <p:sp>
        <p:nvSpPr>
          <p:cNvPr id="18" name="Metin kutusu 17">
            <a:extLst>
              <a:ext uri="{FF2B5EF4-FFF2-40B4-BE49-F238E27FC236}">
                <a16:creationId xmlns:a16="http://schemas.microsoft.com/office/drawing/2014/main" id="{8899D62F-4ACD-4505-BED8-2D8DAB9B8394}"/>
              </a:ext>
            </a:extLst>
          </p:cNvPr>
          <p:cNvSpPr txBox="1"/>
          <p:nvPr/>
        </p:nvSpPr>
        <p:spPr>
          <a:xfrm>
            <a:off x="920797" y="3334625"/>
            <a:ext cx="1230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Xdeğ2</a:t>
            </a: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4D3D3275-6750-4412-9D0D-0CCCE3260D62}"/>
              </a:ext>
            </a:extLst>
          </p:cNvPr>
          <p:cNvSpPr txBox="1"/>
          <p:nvPr/>
        </p:nvSpPr>
        <p:spPr>
          <a:xfrm>
            <a:off x="2664473" y="2861402"/>
            <a:ext cx="1230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Ydeğ1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8835C79C-D716-4005-BD53-CE1F088277B3}"/>
              </a:ext>
            </a:extLst>
          </p:cNvPr>
          <p:cNvSpPr txBox="1"/>
          <p:nvPr/>
        </p:nvSpPr>
        <p:spPr>
          <a:xfrm>
            <a:off x="2664473" y="3313151"/>
            <a:ext cx="12302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/>
              <a:t>Ydeğ2</a:t>
            </a:r>
          </a:p>
        </p:txBody>
      </p:sp>
      <p:pic>
        <p:nvPicPr>
          <p:cNvPr id="26" name="Resim 25">
            <a:extLst>
              <a:ext uri="{FF2B5EF4-FFF2-40B4-BE49-F238E27FC236}">
                <a16:creationId xmlns:a16="http://schemas.microsoft.com/office/drawing/2014/main" id="{9A758B86-066E-4BB5-9F59-6C071F080D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336" y="4499713"/>
            <a:ext cx="4429125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7296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803BD3B-A0D0-430C-80F1-E3A15CFB2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368710"/>
            <a:ext cx="10018713" cy="5928851"/>
          </a:xfrm>
        </p:spPr>
        <p:txBody>
          <a:bodyPr anchor="t" anchorCtr="0"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G29 hücrede istenen değer 68,5 yazalım ve İste adı verilelim.</a:t>
            </a:r>
          </a:p>
          <a:p>
            <a:pPr>
              <a:lnSpc>
                <a:spcPct val="150000"/>
              </a:lnSpc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G30 hücrede </a:t>
            </a:r>
          </a:p>
          <a:p>
            <a:pPr>
              <a:lnSpc>
                <a:spcPct val="150000"/>
              </a:lnSpc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=Ydeğ1+(iste-Xdeğ1)*(Ydeğ2-Ydeğ1)/(Xdeğ2-Xdeğ1)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AB770B5A-C170-4A68-8FB0-9D3212354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5192" y="3546070"/>
            <a:ext cx="8682498" cy="294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907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">
  <a:themeElements>
    <a:clrScheme name="Paralaks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ks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TM03457496[[fn=Paralaks]]</Template>
  <TotalTime>5007</TotalTime>
  <Words>792</Words>
  <Application>Microsoft Office PowerPoint</Application>
  <PresentationFormat>Geniş ekran</PresentationFormat>
  <Paragraphs>109</Paragraphs>
  <Slides>34</Slides>
  <Notes>21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8" baseType="lpstr">
      <vt:lpstr>Arial</vt:lpstr>
      <vt:lpstr>Calibri</vt:lpstr>
      <vt:lpstr>Corbel</vt:lpstr>
      <vt:lpstr>Paralaks</vt:lpstr>
      <vt:lpstr>Gıda Mühendisliğinde Bilgisayar Uygulamaları</vt:lpstr>
      <vt:lpstr>Bu hafta</vt:lpstr>
      <vt:lpstr>Enterpolasyon 1. Yaklaşım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Eşitlikler ile Doymuş basıncı ve Sıcaklığı hesaplaması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Göreli, mutlak ve karışık başvurular arasında geçiş yapma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Farhan Alfin</dc:creator>
  <cp:lastModifiedBy>Farhan Alfin</cp:lastModifiedBy>
  <cp:revision>639</cp:revision>
  <dcterms:created xsi:type="dcterms:W3CDTF">2017-08-15T06:05:11Z</dcterms:created>
  <dcterms:modified xsi:type="dcterms:W3CDTF">2018-11-16T17:42:45Z</dcterms:modified>
</cp:coreProperties>
</file>